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334" r:id="rId3"/>
    <p:sldId id="349" r:id="rId4"/>
    <p:sldId id="350" r:id="rId5"/>
    <p:sldId id="352" r:id="rId6"/>
    <p:sldId id="339" r:id="rId7"/>
    <p:sldId id="353" r:id="rId8"/>
    <p:sldId id="354" r:id="rId9"/>
    <p:sldId id="356" r:id="rId10"/>
    <p:sldId id="357" r:id="rId11"/>
    <p:sldId id="358" r:id="rId12"/>
    <p:sldId id="355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8">
          <p15:clr>
            <a:srgbClr val="A4A3A4"/>
          </p15:clr>
        </p15:guide>
        <p15:guide id="2" orient="horz" pos="992">
          <p15:clr>
            <a:srgbClr val="A4A3A4"/>
          </p15:clr>
        </p15:guide>
        <p15:guide id="3" pos="5274">
          <p15:clr>
            <a:srgbClr val="A4A3A4"/>
          </p15:clr>
        </p15:guide>
        <p15:guide id="4" pos="407">
          <p15:clr>
            <a:srgbClr val="A4A3A4"/>
          </p15:clr>
        </p15:guide>
        <p15:guide id="5" pos="3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A2A"/>
    <a:srgbClr val="000000"/>
    <a:srgbClr val="C8102E"/>
    <a:srgbClr val="AE0F2A"/>
    <a:srgbClr val="006971"/>
    <a:srgbClr val="008080"/>
    <a:srgbClr val="4C68B0"/>
    <a:srgbClr val="FFC70D"/>
    <a:srgbClr val="FF8D03"/>
    <a:srgbClr val="FF5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9" autoAdjust="0"/>
    <p:restoredTop sz="86373" autoAdjust="0"/>
  </p:normalViewPr>
  <p:slideViewPr>
    <p:cSldViewPr snapToGrid="0" snapToObjects="1">
      <p:cViewPr varScale="1">
        <p:scale>
          <a:sx n="91" d="100"/>
          <a:sy n="91" d="100"/>
        </p:scale>
        <p:origin x="536" y="184"/>
      </p:cViewPr>
      <p:guideLst>
        <p:guide orient="horz" pos="478"/>
        <p:guide orient="horz" pos="992"/>
        <p:guide pos="5274"/>
        <p:guide pos="407"/>
        <p:guide pos="3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B97A3-3FE6-574C-9830-89DD758FA87C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88234-B9B0-B149-8EA9-07B572C94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5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A7686-C06B-7244-B5B4-9CA632DF098E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C49AE-04DB-9042-BA05-B316935E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16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68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2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7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9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3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75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4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69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C49AE-04DB-9042-BA05-B316935E2B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9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ami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85" y="3523122"/>
            <a:ext cx="2682630" cy="1002899"/>
          </a:xfrm>
          <a:prstGeom prst="rect">
            <a:avLst/>
          </a:prstGeom>
        </p:spPr>
      </p:pic>
      <p:pic>
        <p:nvPicPr>
          <p:cNvPr id="8" name="Picture 7" descr="Decorative Graphic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255434"/>
            <a:ext cx="8458200" cy="124589"/>
          </a:xfrm>
          <a:prstGeom prst="rect">
            <a:avLst/>
          </a:prstGeom>
        </p:spPr>
      </p:pic>
      <p:pic>
        <p:nvPicPr>
          <p:cNvPr id="9" name="Picture 8" descr="Decorative Graphic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4622" y="4797598"/>
            <a:ext cx="8458200" cy="12458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280" y="1073638"/>
            <a:ext cx="8378873" cy="8604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b="1" i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4000" b="1" i="0" baseline="0">
                <a:solidFill>
                  <a:schemeClr val="tx2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4000" b="1" i="0" baseline="0">
                <a:solidFill>
                  <a:schemeClr val="tx2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4000" b="1" i="0" baseline="0">
                <a:solidFill>
                  <a:schemeClr val="tx2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4000" b="1" i="0" baseline="0">
                <a:solidFill>
                  <a:schemeClr val="tx2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91748" y="1934063"/>
            <a:ext cx="6389810" cy="4984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3200" baseline="0">
                <a:latin typeface="Helvetica"/>
                <a:cs typeface="Helvetica"/>
              </a:defRPr>
            </a:lvl1pPr>
            <a:lvl2pPr marL="457200" indent="0" algn="ctr">
              <a:buFontTx/>
              <a:buNone/>
              <a:defRPr sz="3200" baseline="0"/>
            </a:lvl2pPr>
            <a:lvl3pPr marL="914400" indent="0" algn="ctr">
              <a:buFontTx/>
              <a:buNone/>
              <a:defRPr sz="3200" baseline="0"/>
            </a:lvl3pPr>
            <a:lvl4pPr marL="1371600" indent="0" algn="ctr">
              <a:buFontTx/>
              <a:buNone/>
              <a:defRPr sz="3200" baseline="0"/>
            </a:lvl4pPr>
            <a:lvl5pPr marL="1828800" indent="0" algn="ctr">
              <a:buFontTx/>
              <a:buNone/>
              <a:defRPr sz="3200" baseline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30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ami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19" y="4704258"/>
            <a:ext cx="1572846" cy="325607"/>
          </a:xfrm>
          <a:prstGeom prst="rect">
            <a:avLst/>
          </a:prstGeom>
        </p:spPr>
      </p:pic>
      <p:cxnSp>
        <p:nvCxnSpPr>
          <p:cNvPr id="9" name="Straight Connector 8" descr="Decorative graphic"/>
          <p:cNvCxnSpPr/>
          <p:nvPr userDrawn="1"/>
        </p:nvCxnSpPr>
        <p:spPr>
          <a:xfrm flipH="1">
            <a:off x="410308" y="5000558"/>
            <a:ext cx="6760307" cy="0"/>
          </a:xfrm>
          <a:prstGeom prst="line">
            <a:avLst/>
          </a:prstGeom>
          <a:ln w="12700" cmpd="sng">
            <a:solidFill>
              <a:srgbClr val="C80A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7524" y="215657"/>
            <a:ext cx="7434629" cy="6733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200" b="1" i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3200" b="1" i="0" baseline="0"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 sz="3200" b="1" i="0" baseline="0"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 sz="3200" b="1" i="0" baseline="0"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 sz="3200" b="1" i="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4748213" cy="5270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400" b="0" i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411788" y="1601788"/>
            <a:ext cx="3332162" cy="256063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17525" y="1601788"/>
            <a:ext cx="4475163" cy="2735262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SzPct val="80000"/>
              <a:buFont typeface="Lucida Grande"/>
              <a:buChar char="»"/>
              <a:defRPr sz="2000" b="0" i="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742950" indent="-285750">
              <a:buClr>
                <a:schemeClr val="tx2"/>
              </a:buClr>
              <a:buSzPct val="80000"/>
              <a:buFont typeface="Lucida Grande"/>
              <a:buChar char="»"/>
              <a:defRPr sz="2000" b="0" i="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2pPr>
            <a:lvl3pPr marL="1143000" indent="-228600">
              <a:buClr>
                <a:schemeClr val="tx2"/>
              </a:buClr>
              <a:buSzPct val="80000"/>
              <a:buFont typeface="Lucida Grande"/>
              <a:buChar char="»"/>
              <a:defRPr sz="2000" b="0" i="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3pPr>
            <a:lvl4pPr marL="1600200" indent="-228600">
              <a:buClr>
                <a:schemeClr val="tx2"/>
              </a:buClr>
              <a:buSzPct val="80000"/>
              <a:buFont typeface="Lucida Grande"/>
              <a:buChar char="»"/>
              <a:defRPr sz="2000" b="0" i="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4pPr>
            <a:lvl5pPr marL="2057400" indent="-228600">
              <a:buClr>
                <a:schemeClr val="tx2"/>
              </a:buClr>
              <a:buSzPct val="80000"/>
              <a:buFont typeface="Lucida Grande"/>
              <a:buChar char="»"/>
              <a:defRPr sz="2000" b="0" i="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 descr="Decorative graphic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176443"/>
            <a:ext cx="8229600" cy="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4697"/>
            <a:ext cx="8229600" cy="646838"/>
          </a:xfrm>
          <a:prstGeom prst="rect">
            <a:avLst/>
          </a:prstGeom>
        </p:spPr>
        <p:txBody>
          <a:bodyPr vert="horz"/>
          <a:lstStyle>
            <a:lvl1pPr algn="ctr">
              <a:defRPr sz="3200" b="0" i="0">
                <a:latin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Miami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19" y="4704258"/>
            <a:ext cx="1572846" cy="325607"/>
          </a:xfrm>
          <a:prstGeom prst="rect">
            <a:avLst/>
          </a:prstGeom>
        </p:spPr>
      </p:pic>
      <p:cxnSp>
        <p:nvCxnSpPr>
          <p:cNvPr id="4" name="Straight Connector 3" descr="Decorative Graphic"/>
          <p:cNvCxnSpPr/>
          <p:nvPr userDrawn="1"/>
        </p:nvCxnSpPr>
        <p:spPr>
          <a:xfrm flipH="1">
            <a:off x="410308" y="5000558"/>
            <a:ext cx="6760307" cy="0"/>
          </a:xfrm>
          <a:prstGeom prst="line">
            <a:avLst/>
          </a:prstGeom>
          <a:ln w="12700" cmpd="sng">
            <a:solidFill>
              <a:srgbClr val="C80A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772381"/>
            <a:ext cx="8229600" cy="294005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377095" y="2406674"/>
            <a:ext cx="6389810" cy="498475"/>
          </a:xfrm>
        </p:spPr>
        <p:txBody>
          <a:bodyPr/>
          <a:lstStyle/>
          <a:p>
            <a:r>
              <a:rPr lang="en-US" sz="2000" dirty="0"/>
              <a:t>Fall 2022</a:t>
            </a:r>
          </a:p>
          <a:p>
            <a:r>
              <a:rPr lang="en-US" sz="2000" dirty="0"/>
              <a:t> Pei Wang</a:t>
            </a:r>
          </a:p>
          <a:p>
            <a:r>
              <a:rPr lang="en-US" sz="2000" dirty="0"/>
              <a:t>Department of Statistics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8650" y="1027670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Design Principals</a:t>
            </a:r>
            <a:b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01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Choosing an effective visual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8904E3-BF31-7943-98EA-5FB25F278982}"/>
              </a:ext>
            </a:extLst>
          </p:cNvPr>
          <p:cNvSpPr txBox="1">
            <a:spLocks/>
          </p:cNvSpPr>
          <p:nvPr/>
        </p:nvSpPr>
        <p:spPr>
          <a:xfrm>
            <a:off x="517525" y="1909121"/>
            <a:ext cx="7794268" cy="3313861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Text</a:t>
            </a:r>
          </a:p>
          <a:p>
            <a:r>
              <a:rPr lang="en-US" dirty="0"/>
              <a:t>Tables</a:t>
            </a:r>
          </a:p>
          <a:p>
            <a:r>
              <a:rPr lang="en-US" dirty="0"/>
              <a:t>Heatmap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1B2446-9A65-8C46-9E86-E2B9FEC4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22" y="0"/>
            <a:ext cx="4748182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93CD2-06E3-F046-B12E-906B6ADEC1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598" y="1259502"/>
            <a:ext cx="6042106" cy="36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Graphs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Choosing an effective visual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D65D666-2BC0-B04E-B07F-FD972F138CB0}"/>
              </a:ext>
            </a:extLst>
          </p:cNvPr>
          <p:cNvSpPr txBox="1">
            <a:spLocks/>
          </p:cNvSpPr>
          <p:nvPr/>
        </p:nvSpPr>
        <p:spPr>
          <a:xfrm>
            <a:off x="517525" y="1259502"/>
            <a:ext cx="7794268" cy="372482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Points: Scatter plot</a:t>
            </a:r>
          </a:p>
          <a:p>
            <a:r>
              <a:rPr lang="en-US" dirty="0"/>
              <a:t>Lines: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 graph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Slopegraph</a:t>
            </a:r>
            <a:endParaRPr lang="en-US" dirty="0"/>
          </a:p>
          <a:p>
            <a:r>
              <a:rPr lang="en-US" dirty="0"/>
              <a:t>Bar: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Vertical/horizontal bar chart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Stacked vertical/horizontal bar chart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Waterfall bar chart</a:t>
            </a:r>
          </a:p>
          <a:p>
            <a:r>
              <a:rPr lang="en-US" dirty="0"/>
              <a:t>Area</a:t>
            </a:r>
          </a:p>
          <a:p>
            <a:r>
              <a:rPr lang="en-US" dirty="0"/>
              <a:t>Other types: pie chart, donut chart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8"/>
            <a:ext cx="8226425" cy="99377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Reference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605A59-9531-3840-842F-62685B7A0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979" y="4642347"/>
            <a:ext cx="6901059" cy="35205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How America Uses Its Land (Dave Merrill and Lauren </a:t>
            </a:r>
            <a:r>
              <a:rPr lang="en-US" sz="1400" dirty="0" err="1"/>
              <a:t>Leatherby</a:t>
            </a:r>
            <a:r>
              <a:rPr lang="en-US" sz="1400" dirty="0"/>
              <a:t> – Bloomberg, 2018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1DC435F-0DBC-7443-81F4-59CE44150077}"/>
              </a:ext>
            </a:extLst>
          </p:cNvPr>
          <p:cNvSpPr txBox="1">
            <a:spLocks/>
          </p:cNvSpPr>
          <p:nvPr/>
        </p:nvSpPr>
        <p:spPr>
          <a:xfrm>
            <a:off x="517525" y="1268413"/>
            <a:ext cx="7794268" cy="306863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Lucida Grande"/>
              <a:buChar char="»"/>
              <a:defRPr sz="2000" b="0" i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Duarte, N. (2011). Resonate. Soundview Executive Book Summaries.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268413"/>
            <a:ext cx="7794268" cy="3068637"/>
          </a:xfrm>
        </p:spPr>
        <p:txBody>
          <a:bodyPr/>
          <a:lstStyle/>
          <a:p>
            <a:r>
              <a:rPr lang="en-US" b="1" dirty="0"/>
              <a:t>Exploratory</a:t>
            </a:r>
            <a:r>
              <a:rPr lang="en-US" dirty="0"/>
              <a:t> Analysis: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first step of data analysis.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get familiar with data, ask questions, visualize the data in a number of forms, look for relationships between the variables, look for outliers, patterns and trends in data.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Figure out what might be noteworthy or interesting to highlight to others.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outputs are only for you. 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vs. explanatory analysis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8"/>
            <a:ext cx="8226425" cy="9848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The Importance of Context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3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268413"/>
            <a:ext cx="7794268" cy="3068637"/>
          </a:xfrm>
        </p:spPr>
        <p:txBody>
          <a:bodyPr/>
          <a:lstStyle/>
          <a:p>
            <a:r>
              <a:rPr lang="en-US" b="1" dirty="0"/>
              <a:t>Explanatory</a:t>
            </a:r>
            <a:r>
              <a:rPr lang="en-US" dirty="0"/>
              <a:t> Analysis: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have identified 1 or 2 interesting observations in the data.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specific thing that we want to explain, a specific story we want to tell.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now create the visuals to present our findings.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outputs is generally for the public.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the one we will focus in this class.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Exploratory vs. explanatory analysis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8"/>
            <a:ext cx="8226425" cy="9848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The Importance of Context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268413"/>
            <a:ext cx="7794268" cy="3313861"/>
          </a:xfrm>
        </p:spPr>
        <p:txBody>
          <a:bodyPr/>
          <a:lstStyle/>
          <a:p>
            <a:r>
              <a:rPr lang="en-US" dirty="0"/>
              <a:t>Your Audience: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 specific, avoid “anyone who might be interested”.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the decision maker.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Think about their needs and expectations. </a:t>
            </a:r>
          </a:p>
          <a:p>
            <a:r>
              <a:rPr lang="en-US" dirty="0"/>
              <a:t>You: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Your relationship with your audience. First time vs. established relationship.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relationship impacts the structure, content, order of your communication.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Things to Think about for Explanatory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19586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268413"/>
            <a:ext cx="7794268" cy="3313861"/>
          </a:xfrm>
        </p:spPr>
        <p:txBody>
          <a:bodyPr/>
          <a:lstStyle/>
          <a:p>
            <a:r>
              <a:rPr lang="en-US" dirty="0"/>
              <a:t>Action: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do you need your audience to know or do?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Give some demonstration, recommendation, or encourage discussion.</a:t>
            </a:r>
          </a:p>
          <a:p>
            <a:r>
              <a:rPr lang="en-US" dirty="0"/>
              <a:t>Mechanism: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is the method you want to communicate with your audience?</a:t>
            </a:r>
          </a:p>
          <a:p>
            <a:r>
              <a:rPr lang="en-US" dirty="0"/>
              <a:t>Tone: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is the tone you want your communication to convey to your audience?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Things to Think about for Explanatory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223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97284" y="4698078"/>
            <a:ext cx="8226425" cy="310989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1400" dirty="0"/>
              <a:t>Figure 1.1 Communication mechanism continuum (Storytelling with Data)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152B08-0229-6044-A2CC-0600E5941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37C5C-992F-DD44-BD75-5E0F5868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0" y="94462"/>
            <a:ext cx="6780945" cy="45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175946"/>
            <a:ext cx="7794268" cy="3313861"/>
          </a:xfrm>
        </p:spPr>
        <p:txBody>
          <a:bodyPr/>
          <a:lstStyle/>
          <a:p>
            <a:r>
              <a:rPr lang="en-US" dirty="0"/>
              <a:t>What data is available that will help make my point?  </a:t>
            </a:r>
          </a:p>
          <a:p>
            <a:r>
              <a:rPr lang="en-US" dirty="0"/>
              <a:t>Data becomes supporting evidence of the story you will build and tell.</a:t>
            </a:r>
          </a:p>
          <a:p>
            <a:r>
              <a:rPr lang="en-US" dirty="0"/>
              <a:t>Construct appropriate visualizations with good design principles that aid in your story.</a:t>
            </a:r>
          </a:p>
          <a:p>
            <a:r>
              <a:rPr lang="en-US" dirty="0" err="1"/>
              <a:t>Nonsupporting</a:t>
            </a:r>
            <a:r>
              <a:rPr lang="en-US" dirty="0"/>
              <a:t> data?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Showing only the data that backs up your point and ignoring the rest is not recommended.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right amount of context and supporting and opposing data will vary depending on the situation, the level of trust you have with your audience, and other factors.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How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Think about for Explanatory Analysis</a:t>
            </a:r>
          </a:p>
        </p:txBody>
      </p:sp>
    </p:spTree>
    <p:extLst>
      <p:ext uri="{BB962C8B-B14F-4D97-AF65-F5344CB8AC3E}">
        <p14:creationId xmlns:p14="http://schemas.microsoft.com/office/powerpoint/2010/main" val="14372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259502"/>
            <a:ext cx="7794268" cy="3313861"/>
          </a:xfrm>
        </p:spPr>
        <p:txBody>
          <a:bodyPr/>
          <a:lstStyle/>
          <a:p>
            <a:r>
              <a:rPr lang="en-US" dirty="0"/>
              <a:t>The idea is you are able to boil the “so‐what” down to a paragraph and, ultimately, to a single, concise statement.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had only three minutes to tell your audience what they need to know, what would you say?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if you want to boil it down to a single sentence?</a:t>
            </a:r>
          </a:p>
          <a:p>
            <a:r>
              <a:rPr lang="en-US" dirty="0"/>
              <a:t>Components of big ideas (Nancy Duarte (2010)):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must articulate your unique point of view;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must convey what’s at stake; ;’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must be a complete sentence.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The 3‐minute story &amp; Big Idea</a:t>
            </a:r>
          </a:p>
        </p:txBody>
      </p:sp>
    </p:spTree>
    <p:extLst>
      <p:ext uri="{BB962C8B-B14F-4D97-AF65-F5344CB8AC3E}">
        <p14:creationId xmlns:p14="http://schemas.microsoft.com/office/powerpoint/2010/main" val="2981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7525" y="1670468"/>
            <a:ext cx="7794268" cy="3313861"/>
          </a:xfrm>
        </p:spPr>
        <p:txBody>
          <a:bodyPr/>
          <a:lstStyle/>
          <a:p>
            <a:r>
              <a:rPr lang="en-US" dirty="0"/>
              <a:t>Recognize the characteristics of effective visual.</a:t>
            </a:r>
          </a:p>
          <a:p>
            <a:r>
              <a:rPr lang="en-US" dirty="0"/>
              <a:t>Analyze different types of visuals and appropriate ways to use them.</a:t>
            </a:r>
          </a:p>
          <a:p>
            <a:r>
              <a:rPr lang="en-US" dirty="0"/>
              <a:t>Determine how to create original visuals and how to understand the visuals created by others.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17525" y="732452"/>
            <a:ext cx="6376435" cy="527050"/>
          </a:xfrm>
        </p:spPr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17525" y="274639"/>
            <a:ext cx="8226425" cy="45781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200" dirty="0"/>
              <a:t>Choosing an effective visual</a:t>
            </a:r>
          </a:p>
        </p:txBody>
      </p:sp>
    </p:spTree>
    <p:extLst>
      <p:ext uri="{BB962C8B-B14F-4D97-AF65-F5344CB8AC3E}">
        <p14:creationId xmlns:p14="http://schemas.microsoft.com/office/powerpoint/2010/main" val="29337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Miami 2015">
      <a:dk1>
        <a:srgbClr val="C80A2A"/>
      </a:dk1>
      <a:lt1>
        <a:srgbClr val="FFFFFF"/>
      </a:lt1>
      <a:dk2>
        <a:srgbClr val="C80A2A"/>
      </a:dk2>
      <a:lt2>
        <a:srgbClr val="FFFFFF"/>
      </a:lt2>
      <a:accent1>
        <a:srgbClr val="C80A2A"/>
      </a:accent1>
      <a:accent2>
        <a:srgbClr val="FFFFFF"/>
      </a:accent2>
      <a:accent3>
        <a:srgbClr val="000000"/>
      </a:accent3>
      <a:accent4>
        <a:srgbClr val="FFFFFF"/>
      </a:accent4>
      <a:accent5>
        <a:srgbClr val="C80A2A"/>
      </a:accent5>
      <a:accent6>
        <a:srgbClr val="404040"/>
      </a:accent6>
      <a:hlink>
        <a:srgbClr val="C80A2A"/>
      </a:hlink>
      <a:folHlink>
        <a:srgbClr val="4040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10224</TotalTime>
  <Words>618</Words>
  <Application>Microsoft Macintosh PowerPoint</Application>
  <PresentationFormat>On-screen Show (16:9)</PresentationFormat>
  <Paragraphs>90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</vt:lpstr>
      <vt:lpstr>Lucida Grande</vt:lpstr>
      <vt:lpstr>Custom Design</vt:lpstr>
      <vt:lpstr>Design Principals  </vt:lpstr>
      <vt:lpstr>The Importance of Context</vt:lpstr>
      <vt:lpstr>The Importance of Context</vt:lpstr>
      <vt:lpstr>Things to Think about for Explanatory Analysis</vt:lpstr>
      <vt:lpstr>Things to Think about for Explanatory Analysis</vt:lpstr>
      <vt:lpstr>Figure 1.1 Communication mechanism continuum (Storytelling with Data)</vt:lpstr>
      <vt:lpstr>Think about for Explanatory Analysis</vt:lpstr>
      <vt:lpstr>The 3‐minute story &amp; Big Idea</vt:lpstr>
      <vt:lpstr>Choosing an effective visual</vt:lpstr>
      <vt:lpstr>Choosing an effective visual</vt:lpstr>
      <vt:lpstr>Choosing an effective visual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campus!</dc:title>
  <dc:subject/>
  <dc:creator>Donna Barnet</dc:creator>
  <cp:keywords/>
  <dc:description/>
  <cp:lastModifiedBy>Wang, Pei Dr.</cp:lastModifiedBy>
  <cp:revision>314</cp:revision>
  <cp:lastPrinted>2015-10-19T15:46:35Z</cp:lastPrinted>
  <dcterms:created xsi:type="dcterms:W3CDTF">2011-09-09T19:38:31Z</dcterms:created>
  <dcterms:modified xsi:type="dcterms:W3CDTF">2022-10-06T15:05:43Z</dcterms:modified>
  <cp:category/>
</cp:coreProperties>
</file>